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57" r:id="rId4"/>
    <p:sldId id="264" r:id="rId5"/>
    <p:sldId id="266" r:id="rId6"/>
    <p:sldId id="268" r:id="rId7"/>
    <p:sldId id="269" r:id="rId8"/>
    <p:sldId id="258" r:id="rId9"/>
    <p:sldId id="270" r:id="rId10"/>
    <p:sldId id="272" r:id="rId11"/>
    <p:sldId id="259" r:id="rId12"/>
    <p:sldId id="260" r:id="rId13"/>
    <p:sldId id="274" r:id="rId14"/>
    <p:sldId id="261"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2"/>
    <p:restoredTop sz="94707"/>
  </p:normalViewPr>
  <p:slideViewPr>
    <p:cSldViewPr snapToGrid="0" snapToObjects="1">
      <p:cViewPr varScale="1">
        <p:scale>
          <a:sx n="81" d="100"/>
          <a:sy n="81" d="100"/>
        </p:scale>
        <p:origin x="19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10/21/16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10/21/16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mp.weixin.qq.com/s?__biz=MjM5MDE3OTk2Ng==&amp;mid=401860368&amp;idx=1&amp;sn=5fba715eb19fa875626c2e3dbd4aa155&amp;scene=2&amp;srcid=1208dmaWEruweH505Kr1epcu&amp;from=timeline&amp;isappinstalled=0#r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61861" y="1380068"/>
            <a:ext cx="8741162" cy="2616199"/>
          </a:xfrm>
        </p:spPr>
        <p:txBody>
          <a:bodyPr/>
          <a:lstStyle/>
          <a:p>
            <a:r>
              <a:rPr kumimoji="1" lang="zh-CN" altLang="en-US" dirty="0" smtClean="0"/>
              <a:t>非负矩阵分解论文汇报</a:t>
            </a:r>
            <a:endParaRPr kumimoji="1" lang="zh-CN" altLang="en-US" dirty="0"/>
          </a:p>
        </p:txBody>
      </p:sp>
      <p:sp>
        <p:nvSpPr>
          <p:cNvPr id="3" name="副标题 2"/>
          <p:cNvSpPr>
            <a:spLocks noGrp="1"/>
          </p:cNvSpPr>
          <p:nvPr>
            <p:ph type="subTitle" idx="1"/>
          </p:nvPr>
        </p:nvSpPr>
        <p:spPr/>
        <p:txBody>
          <a:bodyPr/>
          <a:lstStyle/>
          <a:p>
            <a:pPr algn="ctr"/>
            <a:r>
              <a:rPr kumimoji="1" lang="zh-CN" altLang="en-US" dirty="0" smtClean="0"/>
              <a:t>姓名 胡耀康</a:t>
            </a:r>
            <a:endParaRPr kumimoji="1" lang="en-US" altLang="zh-CN" dirty="0" smtClean="0"/>
          </a:p>
          <a:p>
            <a:pPr algn="ctr"/>
            <a:r>
              <a:rPr kumimoji="1" lang="zh-CN" altLang="en-US" dirty="0" smtClean="0"/>
              <a:t>学号 </a:t>
            </a:r>
            <a:r>
              <a:rPr kumimoji="1" lang="en-US" altLang="zh-CN" dirty="0" smtClean="0"/>
              <a:t>201628013229059</a:t>
            </a:r>
            <a:endParaRPr kumimoji="1" lang="zh-CN" altLang="en-US" dirty="0"/>
          </a:p>
        </p:txBody>
      </p:sp>
    </p:spTree>
    <p:extLst>
      <p:ext uri="{BB962C8B-B14F-4D97-AF65-F5344CB8AC3E}">
        <p14:creationId xmlns:p14="http://schemas.microsoft.com/office/powerpoint/2010/main" val="38135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NFM</a:t>
            </a:r>
            <a:r>
              <a:rPr kumimoji="1" lang="zh-CN" altLang="en-US" dirty="0" smtClean="0"/>
              <a:t>求解过程</a:t>
            </a:r>
            <a:endParaRPr kumimoji="1" lang="zh-CN" altLang="en-US" dirty="0"/>
          </a:p>
        </p:txBody>
      </p:sp>
      <p:sp>
        <p:nvSpPr>
          <p:cNvPr id="3" name="内容占位符 2"/>
          <p:cNvSpPr>
            <a:spLocks noGrp="1"/>
          </p:cNvSpPr>
          <p:nvPr>
            <p:ph idx="1"/>
          </p:nvPr>
        </p:nvSpPr>
        <p:spPr/>
        <p:txBody>
          <a:bodyPr/>
          <a:lstStyle/>
          <a:p>
            <a:pPr marL="457200" indent="-457200">
              <a:buFont typeface="+mj-lt"/>
              <a:buAutoNum type="alphaLcParenR"/>
            </a:pPr>
            <a:r>
              <a:rPr kumimoji="1" lang="zh-CN" altLang="en-US" dirty="0" smtClean="0"/>
              <a:t>随机生成一个非负的</a:t>
            </a:r>
            <a:r>
              <a:rPr kumimoji="1" lang="en-US" altLang="zh-CN" dirty="0" smtClean="0"/>
              <a:t>W</a:t>
            </a:r>
            <a:r>
              <a:rPr kumimoji="1" lang="zh-CN" altLang="en-US" dirty="0" smtClean="0"/>
              <a:t>矩阵</a:t>
            </a:r>
            <a:endParaRPr kumimoji="1" lang="en-US" altLang="zh-CN" dirty="0" smtClean="0"/>
          </a:p>
          <a:p>
            <a:pPr marL="457200" indent="-457200">
              <a:buFont typeface="+mj-lt"/>
              <a:buAutoNum type="alphaLcParenR"/>
            </a:pPr>
            <a:r>
              <a:rPr kumimoji="1" lang="zh-CN" altLang="en-US" dirty="0" smtClean="0"/>
              <a:t>固定</a:t>
            </a:r>
            <a:r>
              <a:rPr kumimoji="1" lang="en-US" altLang="zh-CN" dirty="0" smtClean="0"/>
              <a:t>W</a:t>
            </a:r>
            <a:r>
              <a:rPr kumimoji="1" lang="zh-CN" altLang="en-US" dirty="0" smtClean="0"/>
              <a:t>，按照乘性更新公式迭代</a:t>
            </a:r>
            <a:r>
              <a:rPr kumimoji="1" lang="en-US" altLang="zh-CN" dirty="0" smtClean="0"/>
              <a:t>H</a:t>
            </a:r>
            <a:r>
              <a:rPr kumimoji="1" lang="zh-CN" altLang="en-US" dirty="0" smtClean="0"/>
              <a:t>，直到</a:t>
            </a:r>
            <a:r>
              <a:rPr kumimoji="1" lang="en-US" altLang="zh-CN" dirty="0" smtClean="0"/>
              <a:t>H</a:t>
            </a:r>
            <a:r>
              <a:rPr kumimoji="1" lang="zh-CN" altLang="en-US" dirty="0" smtClean="0"/>
              <a:t>收敛或变化很小</a:t>
            </a:r>
            <a:endParaRPr kumimoji="1" lang="en-US" altLang="zh-CN" dirty="0" smtClean="0"/>
          </a:p>
          <a:p>
            <a:pPr marL="457200" indent="-457200">
              <a:buFont typeface="+mj-lt"/>
              <a:buAutoNum type="alphaLcParenR"/>
            </a:pPr>
            <a:r>
              <a:rPr kumimoji="1" lang="zh-CN" altLang="en-US" dirty="0" smtClean="0"/>
              <a:t>固定</a:t>
            </a:r>
            <a:r>
              <a:rPr kumimoji="1" lang="en-US" altLang="zh-CN" dirty="0" smtClean="0"/>
              <a:t>H</a:t>
            </a:r>
            <a:r>
              <a:rPr kumimoji="1" lang="zh-CN" altLang="en-US" dirty="0" smtClean="0"/>
              <a:t>，</a:t>
            </a:r>
            <a:r>
              <a:rPr kumimoji="1" lang="zh-CN" altLang="en-US" dirty="0"/>
              <a:t>按照乘性更新公式</a:t>
            </a:r>
            <a:r>
              <a:rPr kumimoji="1" lang="zh-CN" altLang="en-US" dirty="0" smtClean="0"/>
              <a:t>迭代</a:t>
            </a:r>
            <a:r>
              <a:rPr kumimoji="1" lang="en-US" altLang="zh-CN" dirty="0" smtClean="0"/>
              <a:t>W</a:t>
            </a:r>
            <a:r>
              <a:rPr kumimoji="1" lang="zh-CN" altLang="en-US" dirty="0" smtClean="0"/>
              <a:t>，直到</a:t>
            </a:r>
            <a:r>
              <a:rPr kumimoji="1" lang="en-US" altLang="zh-CN" dirty="0" smtClean="0"/>
              <a:t>W</a:t>
            </a:r>
            <a:r>
              <a:rPr kumimoji="1" lang="zh-CN" altLang="en-US" dirty="0" smtClean="0"/>
              <a:t>收敛</a:t>
            </a:r>
            <a:r>
              <a:rPr kumimoji="1" lang="zh-CN" altLang="en-US" dirty="0"/>
              <a:t>或变化很</a:t>
            </a:r>
            <a:r>
              <a:rPr kumimoji="1" lang="zh-CN" altLang="en-US" dirty="0" smtClean="0"/>
              <a:t>小</a:t>
            </a:r>
            <a:endParaRPr kumimoji="1" lang="en-US" altLang="zh-CN" dirty="0" smtClean="0"/>
          </a:p>
          <a:p>
            <a:pPr marL="457200" indent="-457200">
              <a:buFont typeface="+mj-lt"/>
              <a:buAutoNum type="alphaLcParenR"/>
            </a:pPr>
            <a:r>
              <a:rPr kumimoji="1" lang="zh-CN" altLang="en-US" dirty="0" smtClean="0"/>
              <a:t>重复</a:t>
            </a:r>
            <a:r>
              <a:rPr kumimoji="1" lang="en-US" altLang="zh-CN" dirty="0" smtClean="0"/>
              <a:t>b) </a:t>
            </a:r>
            <a:r>
              <a:rPr kumimoji="1" lang="zh-CN" altLang="en-US" dirty="0" smtClean="0"/>
              <a:t>、</a:t>
            </a:r>
            <a:r>
              <a:rPr kumimoji="1" lang="en-US" altLang="zh-CN" dirty="0" smtClean="0"/>
              <a:t>c)</a:t>
            </a:r>
            <a:r>
              <a:rPr kumimoji="1" lang="zh-CN" altLang="en-US" dirty="0" smtClean="0"/>
              <a:t>直到对应的成本函数收敛或者变化很小</a:t>
            </a:r>
            <a:endParaRPr kumimoji="1" lang="zh-CN" altLang="en-US" dirty="0"/>
          </a:p>
        </p:txBody>
      </p:sp>
    </p:spTree>
    <p:extLst>
      <p:ext uri="{BB962C8B-B14F-4D97-AF65-F5344CB8AC3E}">
        <p14:creationId xmlns:p14="http://schemas.microsoft.com/office/powerpoint/2010/main" val="172551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主要思想</a:t>
            </a:r>
            <a:endParaRPr kumimoji="1" lang="zh-CN" altLang="en-US" dirty="0"/>
          </a:p>
        </p:txBody>
      </p:sp>
      <p:sp>
        <p:nvSpPr>
          <p:cNvPr id="3" name="竖排文本占位符 2"/>
          <p:cNvSpPr>
            <a:spLocks noGrp="1"/>
          </p:cNvSpPr>
          <p:nvPr>
            <p:ph type="body" orient="vert" idx="1"/>
          </p:nvPr>
        </p:nvSpPr>
        <p:spPr/>
        <p:txBody>
          <a:bodyPr vert="horz"/>
          <a:lstStyle/>
          <a:p>
            <a:pPr defTabSz="914400">
              <a:spcBef>
                <a:spcPts val="0"/>
              </a:spcBef>
              <a:spcAft>
                <a:spcPts val="0"/>
              </a:spcAft>
              <a:buClrTx/>
              <a:buSzTx/>
              <a:buFont typeface="Wingdings" charset="2"/>
              <a:buChar char="l"/>
            </a:pPr>
            <a:r>
              <a:rPr kumimoji="1" lang="zh-CN" altLang="en-US" dirty="0" smtClean="0"/>
              <a:t>因为</a:t>
            </a:r>
            <a:r>
              <a:rPr kumimoji="1" lang="en-US" altLang="zh-CN" dirty="0" smtClean="0"/>
              <a:t>                                    </a:t>
            </a:r>
            <a:r>
              <a:rPr kumimoji="1" lang="zh-CN" altLang="en-US" dirty="0" smtClean="0"/>
              <a:t>在</a:t>
            </a:r>
            <a:r>
              <a:rPr kumimoji="1" lang="en-US" altLang="zh-CN" dirty="0" smtClean="0"/>
              <a:t>W</a:t>
            </a:r>
            <a:r>
              <a:rPr kumimoji="1" lang="zh-CN" altLang="en-US" dirty="0" smtClean="0"/>
              <a:t>和</a:t>
            </a:r>
            <a:r>
              <a:rPr kumimoji="1" lang="en-US" altLang="zh-CN" dirty="0" smtClean="0"/>
              <a:t>H</a:t>
            </a:r>
            <a:r>
              <a:rPr kumimoji="1" lang="zh-CN" altLang="en-US" dirty="0" smtClean="0"/>
              <a:t>上非凸，而分别在</a:t>
            </a:r>
            <a:r>
              <a:rPr kumimoji="1" lang="en-US" altLang="zh-CN" dirty="0" smtClean="0"/>
              <a:t>W</a:t>
            </a:r>
            <a:r>
              <a:rPr kumimoji="1" lang="zh-CN" altLang="en-US" dirty="0" smtClean="0"/>
              <a:t>或</a:t>
            </a:r>
            <a:r>
              <a:rPr kumimoji="1" lang="en-US" altLang="zh-CN" dirty="0" smtClean="0"/>
              <a:t>H</a:t>
            </a:r>
            <a:r>
              <a:rPr kumimoji="1" lang="zh-CN" altLang="en-US" dirty="0" smtClean="0"/>
              <a:t>上是可以进行凸优化的，所以迭代时需要固定一个，迭代到收敛后再迭代另一个</a:t>
            </a:r>
            <a:endParaRPr kumimoji="1" lang="en-US" altLang="zh-CN" dirty="0" smtClean="0"/>
          </a:p>
          <a:p>
            <a:pPr defTabSz="914400">
              <a:spcBef>
                <a:spcPts val="0"/>
              </a:spcBef>
              <a:spcAft>
                <a:spcPts val="0"/>
              </a:spcAft>
              <a:buClrTx/>
              <a:buSzTx/>
              <a:buFont typeface="Wingdings" charset="2"/>
              <a:buChar char="l"/>
            </a:pPr>
            <a:r>
              <a:rPr kumimoji="1" lang="zh-CN" altLang="en-US" dirty="0" smtClean="0"/>
              <a:t>另外整个算法的乘性迭代公式，实际可以看作是对对应的梯度下降方法取了一个特殊的步长，将加性公式转换成了乘性公式，而乘性公式的好处在于可以保证迭代结果非负</a:t>
            </a:r>
            <a:endParaRPr kumimoji="1" lang="en-US" altLang="zh-CN" dirty="0" smtClean="0"/>
          </a:p>
          <a:p>
            <a:pPr defTabSz="914400">
              <a:spcBef>
                <a:spcPts val="0"/>
              </a:spcBef>
              <a:spcAft>
                <a:spcPts val="0"/>
              </a:spcAft>
              <a:buClrTx/>
              <a:buSzTx/>
              <a:buFont typeface="Wingdings" charset="2"/>
              <a:buChar char="l"/>
            </a:pPr>
            <a:r>
              <a:rPr kumimoji="1" lang="zh-CN" altLang="en-US" dirty="0" smtClean="0"/>
              <a:t>在收敛性证明上作者主要是构造了一个辅助函数来辅助证明的迭代公式收敛</a:t>
            </a:r>
            <a:endParaRPr kumimoji="1" lang="en-US" altLang="zh-CN" dirty="0" smtClean="0"/>
          </a:p>
        </p:txBody>
      </p:sp>
      <p:pic>
        <p:nvPicPr>
          <p:cNvPr id="4" name="图片 3"/>
          <p:cNvPicPr>
            <a:picLocks noChangeAspect="1"/>
          </p:cNvPicPr>
          <p:nvPr/>
        </p:nvPicPr>
        <p:blipFill>
          <a:blip r:embed="rId2"/>
          <a:stretch>
            <a:fillRect/>
          </a:stretch>
        </p:blipFill>
        <p:spPr>
          <a:xfrm>
            <a:off x="2472340" y="2666999"/>
            <a:ext cx="2178488" cy="438808"/>
          </a:xfrm>
          <a:prstGeom prst="rect">
            <a:avLst/>
          </a:prstGeom>
        </p:spPr>
      </p:pic>
    </p:spTree>
    <p:extLst>
      <p:ext uri="{BB962C8B-B14F-4D97-AF65-F5344CB8AC3E}">
        <p14:creationId xmlns:p14="http://schemas.microsoft.com/office/powerpoint/2010/main" val="93939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NMF</a:t>
            </a:r>
            <a:r>
              <a:rPr kumimoji="1" lang="zh-CN" altLang="en-US" dirty="0" smtClean="0"/>
              <a:t>算法应用</a:t>
            </a:r>
            <a:endParaRPr kumimoji="1" lang="zh-CN" altLang="en-US" dirty="0"/>
          </a:p>
        </p:txBody>
      </p:sp>
      <p:sp>
        <p:nvSpPr>
          <p:cNvPr id="3" name="竖排文本占位符 2"/>
          <p:cNvSpPr>
            <a:spLocks noGrp="1"/>
          </p:cNvSpPr>
          <p:nvPr>
            <p:ph type="body" orient="vert" idx="1"/>
          </p:nvPr>
        </p:nvSpPr>
        <p:spPr>
          <a:xfrm>
            <a:off x="1484311" y="2666999"/>
            <a:ext cx="3497592" cy="3124201"/>
          </a:xfrm>
        </p:spPr>
        <p:txBody>
          <a:bodyPr vert="horz"/>
          <a:lstStyle/>
          <a:p>
            <a:r>
              <a:rPr kumimoji="1" lang="zh-CN" altLang="en-US" dirty="0" smtClean="0"/>
              <a:t>图中</a:t>
            </a:r>
            <a:r>
              <a:rPr kumimoji="1" lang="en-US" altLang="zh-CN" dirty="0" smtClean="0"/>
              <a:t>NMF</a:t>
            </a:r>
            <a:r>
              <a:rPr kumimoji="1" lang="zh-CN" altLang="en-US" dirty="0" smtClean="0"/>
              <a:t>分解出来的</a:t>
            </a:r>
            <a:r>
              <a:rPr kumimoji="1" lang="en-US" altLang="zh-CN" dirty="0" smtClean="0"/>
              <a:t>W</a:t>
            </a:r>
            <a:r>
              <a:rPr kumimoji="1" lang="zh-CN" altLang="en-US" dirty="0" smtClean="0"/>
              <a:t>矩阵为人脸库的所有局部特征库，用这些较少的局部特征乘以对应的系数矩阵可以近似的构建出对应人脸</a:t>
            </a:r>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5549463" y="2438399"/>
            <a:ext cx="5953561" cy="3090444"/>
          </a:xfrm>
          <a:prstGeom prst="rect">
            <a:avLst/>
          </a:prstGeom>
        </p:spPr>
      </p:pic>
    </p:spTree>
    <p:extLst>
      <p:ext uri="{BB962C8B-B14F-4D97-AF65-F5344CB8AC3E}">
        <p14:creationId xmlns:p14="http://schemas.microsoft.com/office/powerpoint/2010/main" val="40430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NMF</a:t>
            </a:r>
            <a:r>
              <a:rPr kumimoji="1" lang="zh-CN" altLang="en-US" dirty="0"/>
              <a:t>算法应用</a:t>
            </a:r>
          </a:p>
        </p:txBody>
      </p:sp>
      <p:sp>
        <p:nvSpPr>
          <p:cNvPr id="3" name="竖排文本占位符 2"/>
          <p:cNvSpPr>
            <a:spLocks noGrp="1"/>
          </p:cNvSpPr>
          <p:nvPr>
            <p:ph type="body" orient="vert" idx="1"/>
          </p:nvPr>
        </p:nvSpPr>
        <p:spPr>
          <a:xfrm>
            <a:off x="1484310" y="2438399"/>
            <a:ext cx="5026849" cy="3352801"/>
          </a:xfrm>
        </p:spPr>
        <p:txBody>
          <a:bodyPr vert="horz"/>
          <a:lstStyle/>
          <a:p>
            <a:r>
              <a:rPr kumimoji="1" lang="zh-CN" altLang="en-US" dirty="0" smtClean="0"/>
              <a:t>在文本处理中应用</a:t>
            </a:r>
            <a:r>
              <a:rPr kumimoji="1" lang="en-US" altLang="zh-CN" dirty="0" smtClean="0"/>
              <a:t>NMF</a:t>
            </a:r>
            <a:r>
              <a:rPr kumimoji="1" lang="zh-CN" altLang="en-US" dirty="0" smtClean="0"/>
              <a:t>可以有效地对原来词项文档矩阵进行降维，只提取出所有文档中有效的局部特征作为字典，而依据系数矩阵可以更容易发现文档之间的相互关系</a:t>
            </a:r>
            <a:endParaRPr kumimoji="1" lang="zh-CN" altLang="en-US" dirty="0"/>
          </a:p>
        </p:txBody>
      </p:sp>
      <p:pic>
        <p:nvPicPr>
          <p:cNvPr id="4" name="图片 3"/>
          <p:cNvPicPr>
            <a:picLocks noChangeAspect="1"/>
          </p:cNvPicPr>
          <p:nvPr/>
        </p:nvPicPr>
        <p:blipFill>
          <a:blip r:embed="rId2"/>
          <a:stretch>
            <a:fillRect/>
          </a:stretch>
        </p:blipFill>
        <p:spPr>
          <a:xfrm>
            <a:off x="6608451" y="2385848"/>
            <a:ext cx="4894573" cy="3405352"/>
          </a:xfrm>
          <a:prstGeom prst="rect">
            <a:avLst/>
          </a:prstGeom>
        </p:spPr>
      </p:pic>
    </p:spTree>
    <p:extLst>
      <p:ext uri="{BB962C8B-B14F-4D97-AF65-F5344CB8AC3E}">
        <p14:creationId xmlns:p14="http://schemas.microsoft.com/office/powerpoint/2010/main" val="122288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结论</a:t>
            </a:r>
            <a:endParaRPr kumimoji="1" lang="zh-CN" altLang="en-US" dirty="0"/>
          </a:p>
        </p:txBody>
      </p:sp>
      <p:sp>
        <p:nvSpPr>
          <p:cNvPr id="3" name="竖排文本占位符 2"/>
          <p:cNvSpPr>
            <a:spLocks noGrp="1"/>
          </p:cNvSpPr>
          <p:nvPr>
            <p:ph type="body" orient="vert" idx="1"/>
          </p:nvPr>
        </p:nvSpPr>
        <p:spPr>
          <a:xfrm>
            <a:off x="1484310" y="2286001"/>
            <a:ext cx="9756503" cy="3505200"/>
          </a:xfrm>
        </p:spPr>
        <p:txBody>
          <a:bodyPr vert="horz"/>
          <a:lstStyle/>
          <a:p>
            <a:r>
              <a:rPr kumimoji="1" lang="zh-CN" altLang="en-US" dirty="0" smtClean="0"/>
              <a:t>论文提出的</a:t>
            </a:r>
            <a:r>
              <a:rPr kumimoji="1" lang="zh-CN" altLang="en-US" dirty="0"/>
              <a:t>使用乘性</a:t>
            </a:r>
            <a:r>
              <a:rPr kumimoji="1" lang="zh-CN" altLang="en-US" dirty="0" smtClean="0"/>
              <a:t>迭代的</a:t>
            </a:r>
            <a:r>
              <a:rPr kumimoji="1" lang="en-US" altLang="zh-CN" dirty="0" smtClean="0"/>
              <a:t>NMF</a:t>
            </a:r>
            <a:r>
              <a:rPr kumimoji="1" lang="zh-CN" altLang="en-US" dirty="0" smtClean="0"/>
              <a:t>算法可以有效的收敛到局部最优解</a:t>
            </a:r>
            <a:endParaRPr kumimoji="1" lang="en-US" altLang="zh-CN" dirty="0" smtClean="0"/>
          </a:p>
          <a:p>
            <a:r>
              <a:rPr kumimoji="1" lang="en-US" altLang="zh-CN" dirty="0" smtClean="0"/>
              <a:t>NMF</a:t>
            </a:r>
            <a:r>
              <a:rPr kumimoji="1" lang="zh-CN" altLang="en-US" dirty="0" smtClean="0"/>
              <a:t>可以有效的提取出矩阵中的局部特征</a:t>
            </a:r>
            <a:endParaRPr kumimoji="1" lang="en-US" altLang="zh-CN" dirty="0" smtClean="0"/>
          </a:p>
          <a:p>
            <a:r>
              <a:rPr kumimoji="1" lang="en-US" altLang="zh-CN" dirty="0" smtClean="0"/>
              <a:t>NMF</a:t>
            </a:r>
            <a:r>
              <a:rPr kumimoji="1" lang="zh-CN" altLang="en-US" dirty="0" smtClean="0"/>
              <a:t>算法实现极为简单，方便</a:t>
            </a:r>
            <a:endParaRPr kumimoji="1" lang="en-US" altLang="zh-CN" dirty="0" smtClean="0"/>
          </a:p>
          <a:p>
            <a:r>
              <a:rPr kumimoji="1" lang="en-US" altLang="zh-CN" dirty="0" smtClean="0"/>
              <a:t>NMF</a:t>
            </a:r>
            <a:r>
              <a:rPr kumimoji="1" lang="zh-CN" altLang="en-US" dirty="0" smtClean="0"/>
              <a:t>算法不仅可以应用到图像处理文本处理，</a:t>
            </a:r>
            <a:r>
              <a:rPr kumimoji="1" lang="en-US" altLang="zh-CN" dirty="0" smtClean="0"/>
              <a:t>NMF</a:t>
            </a:r>
            <a:r>
              <a:rPr kumimoji="1" lang="zh-CN" altLang="en-US" dirty="0" smtClean="0"/>
              <a:t>同样也可以应用到语音处理、机器人控制等领域</a:t>
            </a:r>
            <a:endParaRPr kumimoji="1" lang="zh-CN" altLang="en-US" dirty="0"/>
          </a:p>
        </p:txBody>
      </p:sp>
    </p:spTree>
    <p:extLst>
      <p:ext uri="{BB962C8B-B14F-4D97-AF65-F5344CB8AC3E}">
        <p14:creationId xmlns:p14="http://schemas.microsoft.com/office/powerpoint/2010/main" val="172268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a:lstStyle/>
          <a:p>
            <a:r>
              <a:rPr kumimoji="1" lang="zh-CN" altLang="en-US" dirty="0" smtClean="0"/>
              <a:t>参考文献</a:t>
            </a:r>
            <a:endParaRPr kumimoji="1" lang="zh-CN" altLang="en-US" dirty="0"/>
          </a:p>
        </p:txBody>
      </p:sp>
      <p:sp>
        <p:nvSpPr>
          <p:cNvPr id="3" name="竖排文本占位符 2"/>
          <p:cNvSpPr>
            <a:spLocks noGrp="1"/>
          </p:cNvSpPr>
          <p:nvPr>
            <p:ph type="body" orient="vert" idx="1"/>
          </p:nvPr>
        </p:nvSpPr>
        <p:spPr/>
        <p:txBody>
          <a:bodyPr vert="horz">
            <a:normAutofit lnSpcReduction="10000"/>
          </a:bodyPr>
          <a:lstStyle/>
          <a:p>
            <a:r>
              <a:rPr lang="en-US" altLang="zh-CN" dirty="0"/>
              <a:t>D. D. Lee and H. S. </a:t>
            </a:r>
            <a:r>
              <a:rPr lang="en-US" altLang="zh-CN" dirty="0" err="1"/>
              <a:t>Seung</a:t>
            </a:r>
            <a:r>
              <a:rPr lang="en-US" altLang="zh-CN" dirty="0"/>
              <a:t>. Learning the parts of objects by non-negative matrix factorization. Nature, 401(6755):788-791, October 1999 </a:t>
            </a:r>
            <a:endParaRPr lang="en-US" altLang="zh-CN" b="1" dirty="0" smtClean="0"/>
          </a:p>
          <a:p>
            <a:r>
              <a:rPr lang="en-US" altLang="zh-CN" dirty="0" err="1"/>
              <a:t>Chih</a:t>
            </a:r>
            <a:r>
              <a:rPr lang="en-US" altLang="zh-CN" dirty="0"/>
              <a:t>-Jen Lin </a:t>
            </a:r>
            <a:r>
              <a:rPr lang="zh-CN" altLang="en-US" dirty="0"/>
              <a:t> </a:t>
            </a:r>
            <a:r>
              <a:rPr lang="en-US" altLang="zh-CN" dirty="0"/>
              <a:t>Projected Gradient Methods for Nonnegative Matrix Factorization</a:t>
            </a:r>
          </a:p>
          <a:p>
            <a:r>
              <a:rPr lang="en-US" altLang="zh-CN" dirty="0"/>
              <a:t>D. D. Lee and H. S. </a:t>
            </a:r>
            <a:r>
              <a:rPr lang="en-US" altLang="zh-CN" dirty="0" err="1"/>
              <a:t>Seung</a:t>
            </a:r>
            <a:r>
              <a:rPr lang="en-US" altLang="zh-CN" dirty="0"/>
              <a:t>. </a:t>
            </a:r>
            <a:r>
              <a:rPr lang="zh-CN" altLang="en-US" dirty="0" smtClean="0"/>
              <a:t> </a:t>
            </a:r>
            <a:r>
              <a:rPr lang="en-US" altLang="zh-CN" dirty="0" smtClean="0"/>
              <a:t>Learning </a:t>
            </a:r>
            <a:r>
              <a:rPr lang="en-US" altLang="zh-CN" dirty="0"/>
              <a:t>the parts of objects by non-negative matrix factorization </a:t>
            </a:r>
            <a:endParaRPr lang="en-US" altLang="zh-CN" dirty="0" smtClean="0"/>
          </a:p>
          <a:p>
            <a:r>
              <a:rPr lang="zh-CN" altLang="en-US" dirty="0">
                <a:hlinkClick r:id="rId2"/>
              </a:rPr>
              <a:t>奇异值的物理意义</a:t>
            </a:r>
            <a:endParaRPr lang="en-US" altLang="zh-CN" dirty="0"/>
          </a:p>
          <a:p>
            <a:endParaRPr lang="zh-CN" altLang="en-US" dirty="0"/>
          </a:p>
        </p:txBody>
      </p:sp>
    </p:spTree>
    <p:extLst>
      <p:ext uri="{BB962C8B-B14F-4D97-AF65-F5344CB8AC3E}">
        <p14:creationId xmlns:p14="http://schemas.microsoft.com/office/powerpoint/2010/main" val="125917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研究背景</a:t>
            </a:r>
            <a:endParaRPr kumimoji="1" lang="zh-CN" altLang="en-US" dirty="0"/>
          </a:p>
        </p:txBody>
      </p:sp>
      <p:sp>
        <p:nvSpPr>
          <p:cNvPr id="3" name="内容占位符 2"/>
          <p:cNvSpPr>
            <a:spLocks noGrp="1"/>
          </p:cNvSpPr>
          <p:nvPr>
            <p:ph idx="1"/>
          </p:nvPr>
        </p:nvSpPr>
        <p:spPr/>
        <p:txBody>
          <a:bodyPr anchor="t"/>
          <a:lstStyle/>
          <a:p>
            <a:r>
              <a:rPr kumimoji="1" lang="zh-CN" altLang="en-US" dirty="0" smtClean="0"/>
              <a:t>在无监督学习算法中经常使用各种矩阵分解算法，如</a:t>
            </a:r>
            <a:r>
              <a:rPr kumimoji="1" lang="en-US" altLang="zh-CN" dirty="0" smtClean="0"/>
              <a:t>PCA</a:t>
            </a:r>
            <a:r>
              <a:rPr kumimoji="1" lang="zh-CN" altLang="en-US" dirty="0"/>
              <a:t>、</a:t>
            </a:r>
            <a:r>
              <a:rPr kumimoji="1" lang="en-US" altLang="zh-CN" dirty="0" smtClean="0"/>
              <a:t>SVD</a:t>
            </a:r>
            <a:r>
              <a:rPr kumimoji="1" lang="zh-CN" altLang="en-US" dirty="0" smtClean="0"/>
              <a:t>、</a:t>
            </a:r>
            <a:r>
              <a:rPr kumimoji="1" lang="en-US" altLang="zh-CN" dirty="0" smtClean="0"/>
              <a:t>QV</a:t>
            </a:r>
            <a:r>
              <a:rPr kumimoji="1" lang="zh-CN" altLang="en-US" dirty="0" smtClean="0"/>
              <a:t>等，它们各基于不同的约束条件，在这些条件下分解后的矩阵各自都具有非常不同的性质和局限性</a:t>
            </a:r>
            <a:endParaRPr kumimoji="1" lang="en-US" altLang="zh-CN" dirty="0" smtClean="0"/>
          </a:p>
          <a:p>
            <a:r>
              <a:rPr kumimoji="1" lang="zh-CN" altLang="en-US" dirty="0" smtClean="0"/>
              <a:t>相对而言，</a:t>
            </a:r>
            <a:r>
              <a:rPr kumimoji="1" lang="en-US" altLang="zh-CN" dirty="0" smtClean="0"/>
              <a:t>NMF</a:t>
            </a:r>
            <a:r>
              <a:rPr kumimoji="1" lang="zh-CN" altLang="en-US" dirty="0" smtClean="0"/>
              <a:t>的非负性约束是一个非常有用的约束条件，它可以用来学习数据的局部特征</a:t>
            </a:r>
            <a:endParaRPr kumimoji="1" lang="en-US" altLang="zh-CN" dirty="0" smtClean="0"/>
          </a:p>
        </p:txBody>
      </p:sp>
    </p:spTree>
    <p:extLst>
      <p:ext uri="{BB962C8B-B14F-4D97-AF65-F5344CB8AC3E}">
        <p14:creationId xmlns:p14="http://schemas.microsoft.com/office/powerpoint/2010/main" val="79888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矩阵分解算法</a:t>
            </a:r>
            <a:endParaRPr kumimoji="1" lang="zh-CN" altLang="en-US" dirty="0"/>
          </a:p>
        </p:txBody>
      </p:sp>
      <p:sp>
        <p:nvSpPr>
          <p:cNvPr id="3" name="内容占位符 2"/>
          <p:cNvSpPr>
            <a:spLocks noGrp="1"/>
          </p:cNvSpPr>
          <p:nvPr>
            <p:ph idx="1"/>
          </p:nvPr>
        </p:nvSpPr>
        <p:spPr>
          <a:xfrm>
            <a:off x="1484311" y="2438399"/>
            <a:ext cx="10018713" cy="3117981"/>
          </a:xfrm>
        </p:spPr>
        <p:txBody>
          <a:bodyPr>
            <a:normAutofit lnSpcReduction="10000"/>
          </a:bodyPr>
          <a:lstStyle/>
          <a:p>
            <a:r>
              <a:rPr kumimoji="1" lang="zh-CN" altLang="en-US" dirty="0" smtClean="0"/>
              <a:t>目标</a:t>
            </a:r>
            <a:r>
              <a:rPr kumimoji="1" lang="zh-CN" altLang="en-US" dirty="0" smtClean="0"/>
              <a:t>：在一定约束条件下，将</a:t>
            </a:r>
            <a:r>
              <a:rPr kumimoji="1" lang="zh-CN" altLang="en-US" dirty="0" smtClean="0"/>
              <a:t>原始的大矩阵分解为低秩矩阵的乘积的形式</a:t>
            </a:r>
            <a:endParaRPr kumimoji="1" lang="en-US" altLang="zh-CN" dirty="0" smtClean="0"/>
          </a:p>
          <a:p>
            <a:endParaRPr kumimoji="1" lang="en-US" altLang="zh-CN" dirty="0" smtClean="0"/>
          </a:p>
          <a:p>
            <a:r>
              <a:rPr kumimoji="1" lang="zh-CN" altLang="en-US" dirty="0" smtClean="0"/>
              <a:t>类似算法：</a:t>
            </a:r>
            <a:r>
              <a:rPr kumimoji="1" lang="en-US" altLang="zh-CN" dirty="0" smtClean="0"/>
              <a:t>PCA</a:t>
            </a:r>
            <a:r>
              <a:rPr kumimoji="1" lang="zh-CN" altLang="en-US" dirty="0" smtClean="0"/>
              <a:t>、</a:t>
            </a:r>
            <a:r>
              <a:rPr kumimoji="1" lang="en-US" altLang="zh-CN" dirty="0" smtClean="0"/>
              <a:t>VQ</a:t>
            </a:r>
            <a:r>
              <a:rPr kumimoji="1" lang="zh-CN" altLang="en-US" dirty="0" smtClean="0"/>
              <a:t>，</a:t>
            </a:r>
            <a:r>
              <a:rPr kumimoji="1" lang="en-US" altLang="zh-CN" dirty="0" smtClean="0"/>
              <a:t>SVG</a:t>
            </a:r>
            <a:endParaRPr kumimoji="1" lang="en-US" altLang="zh-CN" dirty="0" smtClean="0"/>
          </a:p>
          <a:p>
            <a:r>
              <a:rPr kumimoji="1" lang="zh-CN" altLang="en-US" dirty="0" smtClean="0"/>
              <a:t>缺点</a:t>
            </a:r>
            <a:r>
              <a:rPr kumimoji="1" lang="zh-CN" altLang="en-US" dirty="0" smtClean="0"/>
              <a:t>：</a:t>
            </a:r>
            <a:endParaRPr kumimoji="1" lang="en-US" altLang="zh-CN" dirty="0" smtClean="0"/>
          </a:p>
          <a:p>
            <a:pPr lvl="1"/>
            <a:r>
              <a:rPr kumimoji="1" lang="zh-CN" altLang="en-US" dirty="0" smtClean="0"/>
              <a:t>数学</a:t>
            </a:r>
            <a:r>
              <a:rPr kumimoji="1" lang="zh-CN" altLang="en-US" dirty="0" smtClean="0"/>
              <a:t>上正确，</a:t>
            </a:r>
            <a:r>
              <a:rPr kumimoji="1" lang="zh-CN" altLang="en-US" dirty="0" smtClean="0"/>
              <a:t>结果中有负值，不</a:t>
            </a:r>
            <a:r>
              <a:rPr kumimoji="1" lang="zh-CN" altLang="en-US" dirty="0" smtClean="0"/>
              <a:t>具有解释性</a:t>
            </a:r>
            <a:endParaRPr kumimoji="1" lang="en-US" altLang="zh-CN" dirty="0" smtClean="0"/>
          </a:p>
          <a:p>
            <a:pPr lvl="1"/>
            <a:r>
              <a:rPr kumimoji="1" lang="zh-CN" altLang="en-US" dirty="0" smtClean="0"/>
              <a:t>计算难度较大</a:t>
            </a:r>
            <a:endParaRPr kumimoji="1" lang="en-US" altLang="zh-CN" dirty="0" smtClean="0"/>
          </a:p>
        </p:txBody>
      </p:sp>
      <p:pic>
        <p:nvPicPr>
          <p:cNvPr id="4" name="图片 3"/>
          <p:cNvPicPr>
            <a:picLocks noChangeAspect="1"/>
          </p:cNvPicPr>
          <p:nvPr/>
        </p:nvPicPr>
        <p:blipFill>
          <a:blip r:embed="rId2"/>
          <a:stretch>
            <a:fillRect/>
          </a:stretch>
        </p:blipFill>
        <p:spPr>
          <a:xfrm>
            <a:off x="2464442" y="2923591"/>
            <a:ext cx="3059283" cy="523032"/>
          </a:xfrm>
          <a:prstGeom prst="rect">
            <a:avLst/>
          </a:prstGeom>
        </p:spPr>
      </p:pic>
    </p:spTree>
    <p:extLst>
      <p:ext uri="{BB962C8B-B14F-4D97-AF65-F5344CB8AC3E}">
        <p14:creationId xmlns:p14="http://schemas.microsoft.com/office/powerpoint/2010/main" val="6352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PCA</a:t>
            </a:r>
            <a:r>
              <a:rPr kumimoji="1" lang="zh-CN" altLang="en-US" dirty="0" smtClean="0"/>
              <a:t>（主元分析）</a:t>
            </a:r>
            <a:endParaRPr kumimoji="1" lang="zh-CN" altLang="en-US" dirty="0"/>
          </a:p>
        </p:txBody>
      </p:sp>
      <p:sp>
        <p:nvSpPr>
          <p:cNvPr id="3" name="内容占位符 2"/>
          <p:cNvSpPr>
            <a:spLocks noGrp="1"/>
          </p:cNvSpPr>
          <p:nvPr>
            <p:ph idx="1"/>
          </p:nvPr>
        </p:nvSpPr>
        <p:spPr>
          <a:xfrm>
            <a:off x="1484310" y="2295331"/>
            <a:ext cx="10018713" cy="4105469"/>
          </a:xfrm>
        </p:spPr>
        <p:txBody>
          <a:bodyPr>
            <a:normAutofit/>
          </a:bodyPr>
          <a:lstStyle/>
          <a:p>
            <a:r>
              <a:rPr kumimoji="1" lang="zh-CN" altLang="en-US" dirty="0" smtClean="0"/>
              <a:t>对于矩阵</a:t>
            </a:r>
            <a:endParaRPr kumimoji="1" lang="en-US" altLang="zh-CN" dirty="0" smtClean="0"/>
          </a:p>
          <a:p>
            <a:r>
              <a:rPr kumimoji="1" lang="zh-CN" altLang="en-US" dirty="0" smtClean="0"/>
              <a:t>求</a:t>
            </a:r>
            <a:endParaRPr kumimoji="1" lang="en-US" altLang="zh-CN" dirty="0"/>
          </a:p>
          <a:p>
            <a:r>
              <a:rPr kumimoji="1" lang="zh-CN" altLang="en-US" dirty="0" smtClean="0"/>
              <a:t>令</a:t>
            </a:r>
            <a:endParaRPr kumimoji="1" lang="en-US" altLang="zh-CN" dirty="0"/>
          </a:p>
          <a:p>
            <a:r>
              <a:rPr kumimoji="1" lang="zh-CN" altLang="en-US" dirty="0" smtClean="0"/>
              <a:t>显然，</a:t>
            </a:r>
            <a:r>
              <a:rPr kumimoji="1" lang="en-US" altLang="zh-CN" dirty="0" smtClean="0"/>
              <a:t>PCA</a:t>
            </a:r>
            <a:r>
              <a:rPr kumimoji="1" lang="zh-CN" altLang="en-US" dirty="0" smtClean="0"/>
              <a:t>本质上是运用</a:t>
            </a:r>
            <a:r>
              <a:rPr kumimoji="1" lang="en-US" altLang="zh-CN" dirty="0" smtClean="0"/>
              <a:t>SVD</a:t>
            </a:r>
            <a:r>
              <a:rPr kumimoji="1" lang="zh-CN" altLang="en-US" dirty="0" smtClean="0"/>
              <a:t>进行奇异值分解</a:t>
            </a:r>
            <a:endParaRPr kumimoji="1" lang="en-US" altLang="zh-CN" dirty="0" smtClean="0"/>
          </a:p>
          <a:p>
            <a:r>
              <a:rPr kumimoji="1" lang="zh-CN" altLang="en-US" dirty="0" smtClean="0"/>
              <a:t>又因为最后的特征矩阵是正交的，所以实际上</a:t>
            </a:r>
            <a:r>
              <a:rPr kumimoji="1" lang="en-US" altLang="zh-CN" dirty="0" smtClean="0"/>
              <a:t>PCA</a:t>
            </a:r>
            <a:r>
              <a:rPr kumimoji="1" lang="zh-CN" altLang="en-US" dirty="0" smtClean="0"/>
              <a:t>是对原向量空间做了一个基底变换，特征值即为原数据在对应的新的向量空间的基向量方向上的能量</a:t>
            </a:r>
            <a:endParaRPr kumimoji="1" lang="en-US" altLang="zh-CN" dirty="0" smtClean="0"/>
          </a:p>
          <a:p>
            <a:r>
              <a:rPr kumimoji="1" lang="zh-CN" altLang="en-US" dirty="0" smtClean="0"/>
              <a:t>根据能量的大小就可以去掉一些能量较小的特征，以此达到降维的目的</a:t>
            </a:r>
            <a:endParaRPr kumimoji="1" lang="en-US" altLang="zh-CN" dirty="0" smtClean="0"/>
          </a:p>
        </p:txBody>
      </p:sp>
      <p:pic>
        <p:nvPicPr>
          <p:cNvPr id="7" name="图片 6"/>
          <p:cNvPicPr>
            <a:picLocks noChangeAspect="1"/>
          </p:cNvPicPr>
          <p:nvPr/>
        </p:nvPicPr>
        <p:blipFill>
          <a:blip r:embed="rId2"/>
          <a:stretch>
            <a:fillRect/>
          </a:stretch>
        </p:blipFill>
        <p:spPr>
          <a:xfrm>
            <a:off x="3143507" y="2438399"/>
            <a:ext cx="2306721" cy="293912"/>
          </a:xfrm>
          <a:prstGeom prst="rect">
            <a:avLst/>
          </a:prstGeom>
        </p:spPr>
      </p:pic>
      <p:pic>
        <p:nvPicPr>
          <p:cNvPr id="8" name="图片 7"/>
          <p:cNvPicPr>
            <a:picLocks noChangeAspect="1"/>
          </p:cNvPicPr>
          <p:nvPr/>
        </p:nvPicPr>
        <p:blipFill>
          <a:blip r:embed="rId3"/>
          <a:stretch>
            <a:fillRect/>
          </a:stretch>
        </p:blipFill>
        <p:spPr>
          <a:xfrm>
            <a:off x="2375157" y="3231479"/>
            <a:ext cx="1536700" cy="838200"/>
          </a:xfrm>
          <a:prstGeom prst="rect">
            <a:avLst/>
          </a:prstGeom>
        </p:spPr>
      </p:pic>
      <p:pic>
        <p:nvPicPr>
          <p:cNvPr id="9" name="图片 8"/>
          <p:cNvPicPr>
            <a:picLocks noChangeAspect="1"/>
          </p:cNvPicPr>
          <p:nvPr/>
        </p:nvPicPr>
        <p:blipFill>
          <a:blip r:embed="rId4"/>
          <a:stretch>
            <a:fillRect/>
          </a:stretch>
        </p:blipFill>
        <p:spPr>
          <a:xfrm>
            <a:off x="2375157" y="2926692"/>
            <a:ext cx="2868647" cy="301693"/>
          </a:xfrm>
          <a:prstGeom prst="rect">
            <a:avLst/>
          </a:prstGeom>
        </p:spPr>
      </p:pic>
    </p:spTree>
    <p:extLst>
      <p:ext uri="{BB962C8B-B14F-4D97-AF65-F5344CB8AC3E}">
        <p14:creationId xmlns:p14="http://schemas.microsoft.com/office/powerpoint/2010/main" val="109293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PCA</a:t>
            </a:r>
            <a:r>
              <a:rPr kumimoji="1" lang="zh-CN" altLang="en-US" dirty="0" smtClean="0"/>
              <a:t>（主元分析）例子</a:t>
            </a:r>
            <a:endParaRPr kumimoji="1" lang="zh-CN" altLang="en-US" dirty="0"/>
          </a:p>
        </p:txBody>
      </p:sp>
      <p:sp>
        <p:nvSpPr>
          <p:cNvPr id="3" name="内容占位符 2"/>
          <p:cNvSpPr>
            <a:spLocks noGrp="1"/>
          </p:cNvSpPr>
          <p:nvPr>
            <p:ph idx="1"/>
          </p:nvPr>
        </p:nvSpPr>
        <p:spPr>
          <a:xfrm>
            <a:off x="1326656" y="2554014"/>
            <a:ext cx="4035730" cy="3048001"/>
          </a:xfrm>
        </p:spPr>
        <p:txBody>
          <a:bodyPr/>
          <a:lstStyle/>
          <a:p>
            <a:r>
              <a:rPr kumimoji="1" lang="en-US" altLang="zh-CN" dirty="0" smtClean="0"/>
              <a:t>PCA</a:t>
            </a:r>
            <a:r>
              <a:rPr kumimoji="1" lang="zh-CN" altLang="en-US" dirty="0" smtClean="0"/>
              <a:t>算法实际上是提取了所有人的特征脸，最后的特征，根据对应的特征值矩阵选取相应的特征脸进行叠加既可以还原出原来的人脸</a:t>
            </a:r>
            <a:endParaRPr kumimoji="1" lang="zh-CN" altLang="en-US" dirty="0"/>
          </a:p>
        </p:txBody>
      </p:sp>
      <p:pic>
        <p:nvPicPr>
          <p:cNvPr id="5" name="图片 4"/>
          <p:cNvPicPr>
            <a:picLocks noChangeAspect="1"/>
          </p:cNvPicPr>
          <p:nvPr/>
        </p:nvPicPr>
        <p:blipFill>
          <a:blip r:embed="rId2"/>
          <a:stretch>
            <a:fillRect/>
          </a:stretch>
        </p:blipFill>
        <p:spPr>
          <a:xfrm>
            <a:off x="5362386" y="2554014"/>
            <a:ext cx="6256800" cy="2932386"/>
          </a:xfrm>
          <a:prstGeom prst="rect">
            <a:avLst/>
          </a:prstGeom>
        </p:spPr>
      </p:pic>
    </p:spTree>
    <p:extLst>
      <p:ext uri="{BB962C8B-B14F-4D97-AF65-F5344CB8AC3E}">
        <p14:creationId xmlns:p14="http://schemas.microsoft.com/office/powerpoint/2010/main" val="84128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SVD</a:t>
            </a:r>
            <a:r>
              <a:rPr kumimoji="1" lang="zh-CN" altLang="en-US" dirty="0" smtClean="0"/>
              <a:t>（奇异值分解</a:t>
            </a:r>
            <a:r>
              <a:rPr kumimoji="1" lang="zh-CN" altLang="en-US" dirty="0"/>
              <a:t>）</a:t>
            </a:r>
          </a:p>
        </p:txBody>
      </p:sp>
      <p:sp>
        <p:nvSpPr>
          <p:cNvPr id="3" name="内容占位符 2"/>
          <p:cNvSpPr>
            <a:spLocks noGrp="1"/>
          </p:cNvSpPr>
          <p:nvPr>
            <p:ph idx="1"/>
          </p:nvPr>
        </p:nvSpPr>
        <p:spPr>
          <a:xfrm>
            <a:off x="1484310" y="2438399"/>
            <a:ext cx="10018713" cy="3352801"/>
          </a:xfrm>
        </p:spPr>
        <p:txBody>
          <a:bodyPr/>
          <a:lstStyle/>
          <a:p>
            <a:r>
              <a:rPr lang="zh-CN" altLang="en-US" dirty="0" smtClean="0"/>
              <a:t>奇异值</a:t>
            </a:r>
            <a:r>
              <a:rPr lang="zh-CN" altLang="en-US" dirty="0"/>
              <a:t>分解将矩阵分解成若干个秩一矩阵之</a:t>
            </a:r>
            <a:r>
              <a:rPr lang="zh-CN" altLang="en-US" dirty="0" smtClean="0"/>
              <a:t>和</a:t>
            </a:r>
            <a:endParaRPr kumimoji="1" lang="en-US" altLang="zh-CN" dirty="0" smtClean="0"/>
          </a:p>
          <a:p>
            <a:endParaRPr kumimoji="1" lang="en-US" altLang="zh-CN" dirty="0" smtClean="0"/>
          </a:p>
          <a:p>
            <a:r>
              <a:rPr kumimoji="1" lang="zh-CN" altLang="en-US" dirty="0" smtClean="0"/>
              <a:t>其中，</a:t>
            </a:r>
            <a:endParaRPr kumimoji="1" lang="en-US" altLang="zh-CN" dirty="0"/>
          </a:p>
          <a:p>
            <a:r>
              <a:rPr kumimoji="1" lang="zh-CN" altLang="en-US" dirty="0" smtClean="0"/>
              <a:t>通过舍去奇异值较小的项，可以保存原矩阵的大部分信息，可以使用此原理来进行图像压缩</a:t>
            </a:r>
            <a:endParaRPr kumimoji="1" lang="en-US" altLang="zh-CN" dirty="0" smtClean="0"/>
          </a:p>
          <a:p>
            <a:endParaRPr kumimoji="1" lang="zh-CN" altLang="en-US" dirty="0"/>
          </a:p>
        </p:txBody>
      </p:sp>
      <p:pic>
        <p:nvPicPr>
          <p:cNvPr id="9" name="图片 8"/>
          <p:cNvPicPr>
            <a:picLocks noChangeAspect="1"/>
          </p:cNvPicPr>
          <p:nvPr/>
        </p:nvPicPr>
        <p:blipFill>
          <a:blip r:embed="rId2"/>
          <a:stretch>
            <a:fillRect/>
          </a:stretch>
        </p:blipFill>
        <p:spPr>
          <a:xfrm>
            <a:off x="2926080" y="3723638"/>
            <a:ext cx="2471894" cy="467360"/>
          </a:xfrm>
          <a:prstGeom prst="rect">
            <a:avLst/>
          </a:prstGeom>
        </p:spPr>
      </p:pic>
      <p:pic>
        <p:nvPicPr>
          <p:cNvPr id="10" name="图片 9"/>
          <p:cNvPicPr>
            <a:picLocks noChangeAspect="1"/>
          </p:cNvPicPr>
          <p:nvPr/>
        </p:nvPicPr>
        <p:blipFill>
          <a:blip r:embed="rId3"/>
          <a:stretch>
            <a:fillRect/>
          </a:stretch>
        </p:blipFill>
        <p:spPr>
          <a:xfrm>
            <a:off x="3605348" y="3212787"/>
            <a:ext cx="3997234" cy="448991"/>
          </a:xfrm>
          <a:prstGeom prst="rect">
            <a:avLst/>
          </a:prstGeom>
        </p:spPr>
      </p:pic>
    </p:spTree>
    <p:extLst>
      <p:ext uri="{BB962C8B-B14F-4D97-AF65-F5344CB8AC3E}">
        <p14:creationId xmlns:p14="http://schemas.microsoft.com/office/powerpoint/2010/main" val="121477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SVD</a:t>
            </a:r>
            <a:r>
              <a:rPr kumimoji="1" lang="zh-CN" altLang="en-US" dirty="0" smtClean="0"/>
              <a:t>举例</a:t>
            </a:r>
            <a:endParaRPr kumimoji="1" lang="zh-CN" altLang="en-US" dirty="0"/>
          </a:p>
        </p:txBody>
      </p:sp>
      <p:sp>
        <p:nvSpPr>
          <p:cNvPr id="3" name="内容占位符 2"/>
          <p:cNvSpPr>
            <a:spLocks noGrp="1"/>
          </p:cNvSpPr>
          <p:nvPr>
            <p:ph idx="1"/>
          </p:nvPr>
        </p:nvSpPr>
        <p:spPr/>
        <p:txBody>
          <a:bodyPr/>
          <a:lstStyle/>
          <a:p>
            <a:r>
              <a:rPr kumimoji="1" lang="zh-CN" altLang="en-US" dirty="0"/>
              <a:t> </a:t>
            </a:r>
            <a:r>
              <a:rPr kumimoji="1" lang="zh-CN" altLang="en-US" dirty="0" smtClean="0"/>
              <a:t>    </a:t>
            </a:r>
            <a:endParaRPr kumimoji="1" lang="zh-CN" altLang="en-US" dirty="0"/>
          </a:p>
        </p:txBody>
      </p:sp>
      <p:pic>
        <p:nvPicPr>
          <p:cNvPr id="7" name="图片 6"/>
          <p:cNvPicPr>
            <a:picLocks noChangeAspect="1"/>
          </p:cNvPicPr>
          <p:nvPr/>
        </p:nvPicPr>
        <p:blipFill>
          <a:blip r:embed="rId2"/>
          <a:stretch>
            <a:fillRect/>
          </a:stretch>
        </p:blipFill>
        <p:spPr>
          <a:xfrm>
            <a:off x="3870582" y="3182876"/>
            <a:ext cx="1563566" cy="2212107"/>
          </a:xfrm>
          <a:prstGeom prst="rect">
            <a:avLst/>
          </a:prstGeom>
        </p:spPr>
      </p:pic>
      <p:pic>
        <p:nvPicPr>
          <p:cNvPr id="8" name="图片 7"/>
          <p:cNvPicPr>
            <a:picLocks noChangeAspect="1"/>
          </p:cNvPicPr>
          <p:nvPr/>
        </p:nvPicPr>
        <p:blipFill>
          <a:blip r:embed="rId3"/>
          <a:stretch>
            <a:fillRect/>
          </a:stretch>
        </p:blipFill>
        <p:spPr>
          <a:xfrm>
            <a:off x="1524632" y="3178563"/>
            <a:ext cx="1623771" cy="220122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661" y="3193762"/>
            <a:ext cx="1619578" cy="221210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4418" y="3193762"/>
            <a:ext cx="1608081" cy="2231533"/>
          </a:xfrm>
          <a:prstGeom prst="rect">
            <a:avLst/>
          </a:prstGeom>
        </p:spPr>
      </p:pic>
      <p:pic>
        <p:nvPicPr>
          <p:cNvPr id="11" name="图片 10"/>
          <p:cNvPicPr>
            <a:picLocks noChangeAspect="1"/>
          </p:cNvPicPr>
          <p:nvPr/>
        </p:nvPicPr>
        <p:blipFill>
          <a:blip r:embed="rId6"/>
          <a:stretch>
            <a:fillRect/>
          </a:stretch>
        </p:blipFill>
        <p:spPr>
          <a:xfrm>
            <a:off x="3148403" y="2135110"/>
            <a:ext cx="5956663" cy="692747"/>
          </a:xfrm>
          <a:prstGeom prst="rect">
            <a:avLst/>
          </a:prstGeom>
        </p:spPr>
      </p:pic>
      <p:sp>
        <p:nvSpPr>
          <p:cNvPr id="12" name="文本框 11"/>
          <p:cNvSpPr txBox="1"/>
          <p:nvPr/>
        </p:nvSpPr>
        <p:spPr>
          <a:xfrm>
            <a:off x="1907177" y="5587960"/>
            <a:ext cx="942278" cy="369332"/>
          </a:xfrm>
          <a:prstGeom prst="rect">
            <a:avLst/>
          </a:prstGeom>
          <a:noFill/>
        </p:spPr>
        <p:txBody>
          <a:bodyPr wrap="square" rtlCol="0">
            <a:spAutoFit/>
          </a:bodyPr>
          <a:lstStyle/>
          <a:p>
            <a:r>
              <a:rPr kumimoji="1" lang="zh-CN" altLang="en-US" smtClean="0"/>
              <a:t>原图</a:t>
            </a:r>
            <a:endParaRPr kumimoji="1" lang="zh-CN" altLang="en-US"/>
          </a:p>
        </p:txBody>
      </p:sp>
      <p:pic>
        <p:nvPicPr>
          <p:cNvPr id="14" name="图片 13"/>
          <p:cNvPicPr>
            <a:picLocks noChangeAspect="1"/>
          </p:cNvPicPr>
          <p:nvPr/>
        </p:nvPicPr>
        <p:blipFill>
          <a:blip r:embed="rId7"/>
          <a:stretch>
            <a:fillRect/>
          </a:stretch>
        </p:blipFill>
        <p:spPr>
          <a:xfrm>
            <a:off x="4267372" y="5587961"/>
            <a:ext cx="899664" cy="431839"/>
          </a:xfrm>
          <a:prstGeom prst="rect">
            <a:avLst/>
          </a:prstGeom>
        </p:spPr>
      </p:pic>
      <p:pic>
        <p:nvPicPr>
          <p:cNvPr id="15" name="图片 14"/>
          <p:cNvPicPr>
            <a:picLocks noChangeAspect="1"/>
          </p:cNvPicPr>
          <p:nvPr/>
        </p:nvPicPr>
        <p:blipFill>
          <a:blip r:embed="rId8"/>
          <a:stretch>
            <a:fillRect/>
          </a:stretch>
        </p:blipFill>
        <p:spPr>
          <a:xfrm>
            <a:off x="6584953" y="5587961"/>
            <a:ext cx="942628" cy="453858"/>
          </a:xfrm>
          <a:prstGeom prst="rect">
            <a:avLst/>
          </a:prstGeom>
        </p:spPr>
      </p:pic>
      <p:pic>
        <p:nvPicPr>
          <p:cNvPr id="16" name="图片 15"/>
          <p:cNvPicPr>
            <a:picLocks noChangeAspect="1"/>
          </p:cNvPicPr>
          <p:nvPr/>
        </p:nvPicPr>
        <p:blipFill>
          <a:blip r:embed="rId9"/>
          <a:stretch>
            <a:fillRect/>
          </a:stretch>
        </p:blipFill>
        <p:spPr>
          <a:xfrm>
            <a:off x="8818588" y="5587961"/>
            <a:ext cx="1159740" cy="461649"/>
          </a:xfrm>
          <a:prstGeom prst="rect">
            <a:avLst/>
          </a:prstGeom>
        </p:spPr>
      </p:pic>
    </p:spTree>
    <p:extLst>
      <p:ext uri="{BB962C8B-B14F-4D97-AF65-F5344CB8AC3E}">
        <p14:creationId xmlns:p14="http://schemas.microsoft.com/office/powerpoint/2010/main" val="30641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相关工作</a:t>
            </a:r>
            <a:endParaRPr kumimoji="1" lang="zh-CN" altLang="en-US" dirty="0"/>
          </a:p>
        </p:txBody>
      </p:sp>
      <p:sp>
        <p:nvSpPr>
          <p:cNvPr id="3" name="内容占位符 2"/>
          <p:cNvSpPr>
            <a:spLocks noGrp="1"/>
          </p:cNvSpPr>
          <p:nvPr>
            <p:ph idx="1"/>
          </p:nvPr>
        </p:nvSpPr>
        <p:spPr>
          <a:xfrm>
            <a:off x="1484310" y="2438399"/>
            <a:ext cx="10018713" cy="3413761"/>
          </a:xfrm>
        </p:spPr>
        <p:txBody>
          <a:bodyPr/>
          <a:lstStyle/>
          <a:p>
            <a:r>
              <a:rPr kumimoji="1" lang="zh-CN" altLang="en-US" dirty="0" smtClean="0"/>
              <a:t>这篇论文主要提出</a:t>
            </a:r>
            <a:r>
              <a:rPr kumimoji="1" lang="en-US" altLang="zh-CN" dirty="0" smtClean="0"/>
              <a:t>2</a:t>
            </a:r>
            <a:r>
              <a:rPr kumimoji="1" lang="zh-CN" altLang="en-US" dirty="0" smtClean="0"/>
              <a:t>个基于梯度下降的求解</a:t>
            </a:r>
            <a:r>
              <a:rPr kumimoji="1" lang="en-US" altLang="zh-CN" dirty="0" smtClean="0"/>
              <a:t>NMF</a:t>
            </a:r>
            <a:r>
              <a:rPr kumimoji="1" lang="zh-CN" altLang="en-US" dirty="0" smtClean="0"/>
              <a:t>的乘性迭代公式，并证明了其收敛于局部最优解</a:t>
            </a:r>
            <a:endParaRPr kumimoji="1" lang="en-US" altLang="zh-CN" dirty="0" smtClean="0"/>
          </a:p>
          <a:p>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1992309" y="3344253"/>
            <a:ext cx="8638903" cy="2893961"/>
          </a:xfrm>
          <a:prstGeom prst="rect">
            <a:avLst/>
          </a:prstGeom>
        </p:spPr>
      </p:pic>
    </p:spTree>
    <p:extLst>
      <p:ext uri="{BB962C8B-B14F-4D97-AF65-F5344CB8AC3E}">
        <p14:creationId xmlns:p14="http://schemas.microsoft.com/office/powerpoint/2010/main" val="62617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NMF</a:t>
            </a:r>
            <a:r>
              <a:rPr kumimoji="1" lang="zh-CN" altLang="en-US" dirty="0" smtClean="0"/>
              <a:t>问题描述</a:t>
            </a:r>
            <a:endParaRPr kumimoji="1" lang="zh-CN" altLang="en-US" dirty="0"/>
          </a:p>
        </p:txBody>
      </p:sp>
      <p:pic>
        <p:nvPicPr>
          <p:cNvPr id="17" name="内容占位符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2517" y="3146557"/>
            <a:ext cx="5634252" cy="2430462"/>
          </a:xfrm>
        </p:spPr>
      </p:pic>
      <p:pic>
        <p:nvPicPr>
          <p:cNvPr id="5" name="图片 4"/>
          <p:cNvPicPr>
            <a:picLocks noChangeAspect="1"/>
          </p:cNvPicPr>
          <p:nvPr/>
        </p:nvPicPr>
        <p:blipFill>
          <a:blip r:embed="rId3"/>
          <a:stretch>
            <a:fillRect/>
          </a:stretch>
        </p:blipFill>
        <p:spPr>
          <a:xfrm>
            <a:off x="3473109" y="2153646"/>
            <a:ext cx="1163364" cy="465346"/>
          </a:xfrm>
          <a:prstGeom prst="rect">
            <a:avLst/>
          </a:prstGeom>
        </p:spPr>
      </p:pic>
      <p:sp>
        <p:nvSpPr>
          <p:cNvPr id="7" name="文本框 6"/>
          <p:cNvSpPr txBox="1"/>
          <p:nvPr/>
        </p:nvSpPr>
        <p:spPr>
          <a:xfrm>
            <a:off x="1907628" y="2201653"/>
            <a:ext cx="1723846" cy="369332"/>
          </a:xfrm>
          <a:prstGeom prst="rect">
            <a:avLst/>
          </a:prstGeom>
          <a:noFill/>
        </p:spPr>
        <p:txBody>
          <a:bodyPr wrap="square" rtlCol="0">
            <a:spAutoFit/>
          </a:bodyPr>
          <a:lstStyle/>
          <a:p>
            <a:r>
              <a:rPr kumimoji="1" lang="zh-CN" altLang="en-US" dirty="0" smtClean="0"/>
              <a:t>对于给定矩阵</a:t>
            </a:r>
            <a:endParaRPr kumimoji="1" lang="zh-CN" altLang="en-US" dirty="0"/>
          </a:p>
        </p:txBody>
      </p:sp>
      <p:sp>
        <p:nvSpPr>
          <p:cNvPr id="9" name="文本框 8"/>
          <p:cNvSpPr txBox="1"/>
          <p:nvPr/>
        </p:nvSpPr>
        <p:spPr>
          <a:xfrm>
            <a:off x="4630807" y="2201653"/>
            <a:ext cx="1559375" cy="369332"/>
          </a:xfrm>
          <a:prstGeom prst="rect">
            <a:avLst/>
          </a:prstGeom>
          <a:noFill/>
        </p:spPr>
        <p:txBody>
          <a:bodyPr wrap="square" rtlCol="0">
            <a:spAutoFit/>
          </a:bodyPr>
          <a:lstStyle/>
          <a:p>
            <a:r>
              <a:rPr kumimoji="1" lang="zh-CN" altLang="en-US" dirty="0" smtClean="0"/>
              <a:t>，求非负矩阵</a:t>
            </a:r>
            <a:endParaRPr kumimoji="1" lang="zh-CN" altLang="en-US" dirty="0"/>
          </a:p>
        </p:txBody>
      </p:sp>
      <p:pic>
        <p:nvPicPr>
          <p:cNvPr id="10" name="图片 9"/>
          <p:cNvPicPr>
            <a:picLocks noChangeAspect="1"/>
          </p:cNvPicPr>
          <p:nvPr/>
        </p:nvPicPr>
        <p:blipFill>
          <a:blip r:embed="rId4"/>
          <a:stretch>
            <a:fillRect/>
          </a:stretch>
        </p:blipFill>
        <p:spPr>
          <a:xfrm>
            <a:off x="6115752" y="2199638"/>
            <a:ext cx="948997" cy="371347"/>
          </a:xfrm>
          <a:prstGeom prst="rect">
            <a:avLst/>
          </a:prstGeom>
        </p:spPr>
      </p:pic>
      <p:sp>
        <p:nvSpPr>
          <p:cNvPr id="11" name="文本框 10"/>
          <p:cNvSpPr txBox="1"/>
          <p:nvPr/>
        </p:nvSpPr>
        <p:spPr>
          <a:xfrm>
            <a:off x="7064749" y="2199638"/>
            <a:ext cx="1354037" cy="369332"/>
          </a:xfrm>
          <a:prstGeom prst="rect">
            <a:avLst/>
          </a:prstGeom>
          <a:noFill/>
        </p:spPr>
        <p:txBody>
          <a:bodyPr wrap="square" rtlCol="0">
            <a:spAutoFit/>
          </a:bodyPr>
          <a:lstStyle/>
          <a:p>
            <a:r>
              <a:rPr kumimoji="1" lang="zh-CN" altLang="en-US" smtClean="0"/>
              <a:t>和非负矩阵</a:t>
            </a:r>
            <a:endParaRPr kumimoji="1" lang="en-US" altLang="zh-CN" dirty="0" smtClean="0"/>
          </a:p>
        </p:txBody>
      </p:sp>
      <p:pic>
        <p:nvPicPr>
          <p:cNvPr id="12" name="图片 11"/>
          <p:cNvPicPr>
            <a:picLocks noChangeAspect="1"/>
          </p:cNvPicPr>
          <p:nvPr/>
        </p:nvPicPr>
        <p:blipFill>
          <a:blip r:embed="rId5"/>
          <a:stretch>
            <a:fillRect/>
          </a:stretch>
        </p:blipFill>
        <p:spPr>
          <a:xfrm>
            <a:off x="8418786" y="2153646"/>
            <a:ext cx="1123512" cy="404447"/>
          </a:xfrm>
          <a:prstGeom prst="rect">
            <a:avLst/>
          </a:prstGeom>
        </p:spPr>
      </p:pic>
      <p:sp>
        <p:nvSpPr>
          <p:cNvPr id="13" name="文本框 12"/>
          <p:cNvSpPr txBox="1"/>
          <p:nvPr/>
        </p:nvSpPr>
        <p:spPr>
          <a:xfrm>
            <a:off x="1907628" y="2618992"/>
            <a:ext cx="693683" cy="369332"/>
          </a:xfrm>
          <a:prstGeom prst="rect">
            <a:avLst/>
          </a:prstGeom>
          <a:noFill/>
        </p:spPr>
        <p:txBody>
          <a:bodyPr wrap="square" rtlCol="0">
            <a:spAutoFit/>
          </a:bodyPr>
          <a:lstStyle/>
          <a:p>
            <a:r>
              <a:rPr kumimoji="1" lang="zh-CN" altLang="en-US" smtClean="0"/>
              <a:t>使得</a:t>
            </a:r>
            <a:endParaRPr kumimoji="1" lang="zh-CN" altLang="en-US"/>
          </a:p>
        </p:txBody>
      </p:sp>
      <p:pic>
        <p:nvPicPr>
          <p:cNvPr id="14" name="图片 13"/>
          <p:cNvPicPr>
            <a:picLocks noChangeAspect="1"/>
          </p:cNvPicPr>
          <p:nvPr/>
        </p:nvPicPr>
        <p:blipFill>
          <a:blip r:embed="rId6"/>
          <a:stretch>
            <a:fillRect/>
          </a:stretch>
        </p:blipFill>
        <p:spPr>
          <a:xfrm>
            <a:off x="2601310" y="2618992"/>
            <a:ext cx="1718179" cy="315987"/>
          </a:xfrm>
          <a:prstGeom prst="rect">
            <a:avLst/>
          </a:prstGeom>
        </p:spPr>
      </p:pic>
      <p:sp>
        <p:nvSpPr>
          <p:cNvPr id="15" name="文本框 14"/>
          <p:cNvSpPr txBox="1"/>
          <p:nvPr/>
        </p:nvSpPr>
        <p:spPr>
          <a:xfrm>
            <a:off x="4398509" y="2596633"/>
            <a:ext cx="756745" cy="369331"/>
          </a:xfrm>
          <a:prstGeom prst="rect">
            <a:avLst/>
          </a:prstGeom>
          <a:noFill/>
        </p:spPr>
        <p:txBody>
          <a:bodyPr wrap="square" rtlCol="0">
            <a:spAutoFit/>
          </a:bodyPr>
          <a:lstStyle/>
          <a:p>
            <a:r>
              <a:rPr kumimoji="1" lang="zh-CN" altLang="en-US" smtClean="0"/>
              <a:t>一般</a:t>
            </a:r>
            <a:endParaRPr kumimoji="1" lang="zh-CN" altLang="en-US"/>
          </a:p>
        </p:txBody>
      </p:sp>
      <p:pic>
        <p:nvPicPr>
          <p:cNvPr id="16" name="图片 15"/>
          <p:cNvPicPr>
            <a:picLocks noChangeAspect="1"/>
          </p:cNvPicPr>
          <p:nvPr/>
        </p:nvPicPr>
        <p:blipFill>
          <a:blip r:embed="rId7"/>
          <a:stretch>
            <a:fillRect/>
          </a:stretch>
        </p:blipFill>
        <p:spPr>
          <a:xfrm>
            <a:off x="5019130" y="2618992"/>
            <a:ext cx="1508499" cy="369332"/>
          </a:xfrm>
          <a:prstGeom prst="rect">
            <a:avLst/>
          </a:prstGeom>
        </p:spPr>
      </p:pic>
    </p:spTree>
    <p:extLst>
      <p:ext uri="{BB962C8B-B14F-4D97-AF65-F5344CB8AC3E}">
        <p14:creationId xmlns:p14="http://schemas.microsoft.com/office/powerpoint/2010/main" val="2092159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2682</TotalTime>
  <Words>731</Words>
  <Application>Microsoft Macintosh PowerPoint</Application>
  <PresentationFormat>宽屏</PresentationFormat>
  <Paragraphs>64</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Corbel</vt:lpstr>
      <vt:lpstr>Wingdings</vt:lpstr>
      <vt:lpstr>华文楷体</vt:lpstr>
      <vt:lpstr>Arial</vt:lpstr>
      <vt:lpstr>视差</vt:lpstr>
      <vt:lpstr>非负矩阵分解论文汇报</vt:lpstr>
      <vt:lpstr>研究背景</vt:lpstr>
      <vt:lpstr>矩阵分解算法</vt:lpstr>
      <vt:lpstr>PCA（主元分析）</vt:lpstr>
      <vt:lpstr>PCA（主元分析）例子</vt:lpstr>
      <vt:lpstr>SVD（奇异值分解）</vt:lpstr>
      <vt:lpstr>SVD举例</vt:lpstr>
      <vt:lpstr>相关工作</vt:lpstr>
      <vt:lpstr>NMF问题描述</vt:lpstr>
      <vt:lpstr>NFM求解过程</vt:lpstr>
      <vt:lpstr>主要思想</vt:lpstr>
      <vt:lpstr>NMF算法应用</vt:lpstr>
      <vt:lpstr>NMF算法应用</vt:lpstr>
      <vt:lpstr>结论</vt:lpstr>
      <vt:lpstr>参考文献</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非负矩阵分解论文汇报</dc:title>
  <dc:creator>yocan hu</dc:creator>
  <cp:lastModifiedBy>yocan hu</cp:lastModifiedBy>
  <cp:revision>83</cp:revision>
  <dcterms:created xsi:type="dcterms:W3CDTF">2016-10-19T01:18:18Z</dcterms:created>
  <dcterms:modified xsi:type="dcterms:W3CDTF">2016-10-21T15:48:23Z</dcterms:modified>
</cp:coreProperties>
</file>